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8" r:id="rId4"/>
    <p:sldId id="258" r:id="rId5"/>
    <p:sldId id="266" r:id="rId6"/>
    <p:sldId id="260" r:id="rId7"/>
    <p:sldId id="273" r:id="rId8"/>
    <p:sldId id="261" r:id="rId9"/>
    <p:sldId id="271" r:id="rId10"/>
    <p:sldId id="272" r:id="rId11"/>
    <p:sldId id="302" r:id="rId12"/>
    <p:sldId id="262" r:id="rId13"/>
    <p:sldId id="269" r:id="rId14"/>
    <p:sldId id="270" r:id="rId15"/>
    <p:sldId id="274" r:id="rId16"/>
    <p:sldId id="267" r:id="rId17"/>
    <p:sldId id="264" r:id="rId18"/>
    <p:sldId id="265" r:id="rId19"/>
    <p:sldId id="275" r:id="rId20"/>
    <p:sldId id="276" r:id="rId21"/>
    <p:sldId id="280" r:id="rId22"/>
    <p:sldId id="303" r:id="rId23"/>
    <p:sldId id="297" r:id="rId24"/>
    <p:sldId id="298" r:id="rId25"/>
    <p:sldId id="299" r:id="rId26"/>
    <p:sldId id="300" r:id="rId27"/>
    <p:sldId id="304" r:id="rId28"/>
    <p:sldId id="277" r:id="rId29"/>
    <p:sldId id="278" r:id="rId30"/>
    <p:sldId id="279" r:id="rId31"/>
    <p:sldId id="294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308" r:id="rId42"/>
    <p:sldId id="310" r:id="rId43"/>
    <p:sldId id="309" r:id="rId44"/>
    <p:sldId id="290" r:id="rId45"/>
    <p:sldId id="295" r:id="rId46"/>
    <p:sldId id="29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833"/>
    <a:srgbClr val="D82944"/>
    <a:srgbClr val="9A1D2E"/>
    <a:srgbClr val="601B1B"/>
    <a:srgbClr val="F28695"/>
    <a:srgbClr val="CF1F25"/>
    <a:srgbClr val="D47D93"/>
    <a:srgbClr val="FEC2C2"/>
    <a:srgbClr val="FD8D8D"/>
    <a:srgbClr val="F7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8" y="378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레드스파크스</c:v>
                </c:pt>
              </c:strCache>
            </c:strRef>
          </c:tx>
          <c:spPr>
            <a:ln w="28575" cap="rnd">
              <a:solidFill>
                <a:srgbClr val="D9183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8-48EE-B262-D1E76C4EB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네이버스포츠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차별화</c:v>
                </c:pt>
                <c:pt idx="1">
                  <c:v>인지도</c:v>
                </c:pt>
                <c:pt idx="2">
                  <c:v>대중화</c:v>
                </c:pt>
                <c:pt idx="3">
                  <c:v>접근성</c:v>
                </c:pt>
                <c:pt idx="4">
                  <c:v>가독성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32</c:v>
                </c:pt>
                <c:pt idx="2">
                  <c:v>30</c:v>
                </c:pt>
                <c:pt idx="3">
                  <c:v>35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48-48EE-B262-D1E76C4EB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44224"/>
        <c:axId val="723750464"/>
      </c:radarChart>
      <c:catAx>
        <c:axId val="7237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defRPr>
            </a:pPr>
            <a:endParaRPr lang="ko-KR"/>
          </a:p>
        </c:txPr>
        <c:crossAx val="723750464"/>
        <c:crosses val="autoZero"/>
        <c:auto val="1"/>
        <c:lblAlgn val="ctr"/>
        <c:lblOffset val="100"/>
        <c:noMultiLvlLbl val="0"/>
      </c:catAx>
      <c:valAx>
        <c:axId val="723750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374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7808A-9081-405C-81B2-74C4D834F68B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575515-FB1B-440E-8D4E-5876548C149F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C3179416-B53C-4ABC-A6A7-32C103E8CE63}" type="parTrans" cxnId="{D2ADC4EA-4D37-4F39-96D2-0D9639DF371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3AA69C0-5AB0-4F28-BD0D-48FCCDDC9985}" type="sibTrans" cxnId="{D2ADC4EA-4D37-4F39-96D2-0D9639DF371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F6A2984-C50A-41DA-9137-421CA50965EB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C2BF95AD-4285-4A4A-8393-D89ED8A6584A}" type="parTrans" cxnId="{8C3BFFEB-F9D7-48FF-B2E1-A2FF6AAC32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76EF40C-7AD5-4FF0-9576-4236448E61E4}" type="sibTrans" cxnId="{8C3BFFEB-F9D7-48FF-B2E1-A2FF6AAC32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566CBA8-BB21-4F26-8208-42644CFCAF89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7382B898-0AD0-4222-9A93-62F442064095}" type="parTrans" cxnId="{5BBD74CD-EF92-472B-8E4F-3113426EA4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3243A50-9AC8-4487-95B1-592626832514}" type="sibTrans" cxnId="{5BBD74CD-EF92-472B-8E4F-3113426EA4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D17EB14-2E7D-40D8-BD5A-7A104B2265FC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</a:rPr>
            <a:t>W</a:t>
          </a:r>
          <a:endParaRPr lang="ko-KR" altLang="en-US" dirty="0">
            <a:solidFill>
              <a:schemeClr val="tx1"/>
            </a:solidFill>
          </a:endParaRPr>
        </a:p>
      </dgm:t>
    </dgm:pt>
    <dgm:pt modelId="{D1A5F961-165D-4530-BAE4-1C011C95B309}" type="sibTrans" cxnId="{ECCC6E50-A8CF-431F-ADF1-9C8233D30A4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74BE738-EED4-4A24-AA23-07BBB3B0D1B2}" type="parTrans" cxnId="{ECCC6E50-A8CF-431F-ADF1-9C8233D30A4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D4DBDA3-ECB1-47D8-A938-1DFE6B6AA866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</a:endParaRPr>
        </a:p>
      </dgm:t>
    </dgm:pt>
    <dgm:pt modelId="{710E207F-66E5-4126-854E-5246FCBC32BD}" type="sibTrans" cxnId="{E57613A3-F7A3-4A92-945A-532B788344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0D02D1E-A5AC-44DD-974C-EFD7CA9A5562}" type="parTrans" cxnId="{E57613A3-F7A3-4A92-945A-532B788344A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C8BDA0D-FA83-4723-94A8-F834A96B5A7A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</a:rPr>
            <a:t>W</a:t>
          </a:r>
          <a:endParaRPr lang="ko-KR" altLang="en-US" dirty="0">
            <a:solidFill>
              <a:schemeClr val="tx1"/>
            </a:solidFill>
          </a:endParaRPr>
        </a:p>
      </dgm:t>
    </dgm:pt>
    <dgm:pt modelId="{CDEFE424-4410-40FC-BA0A-133CDF02305D}" type="parTrans" cxnId="{E1065AA1-5829-4977-81AF-78B22686C4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C8F8B1E-A77F-4B64-AD68-0114A062DDC9}" type="sibTrans" cxnId="{E1065AA1-5829-4977-81AF-78B22686C4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C566368-46DF-43ED-A599-61C1FC3B3425}">
      <dgm:prSet phldrT="[텍스트]"/>
      <dgm:spPr>
        <a:noFill/>
        <a:ln w="38100">
          <a:solidFill>
            <a:srgbClr val="D91833"/>
          </a:solidFill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</a:rPr>
            <a:t>W</a:t>
          </a:r>
          <a:endParaRPr lang="ko-KR" altLang="en-US" dirty="0">
            <a:solidFill>
              <a:schemeClr val="tx1"/>
            </a:solidFill>
          </a:endParaRPr>
        </a:p>
      </dgm:t>
    </dgm:pt>
    <dgm:pt modelId="{082F4193-E19D-479B-9543-EE05D2D3CB80}" type="parTrans" cxnId="{3EEE39CB-5232-4A9F-874C-EA0CFF8170B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19D2711-8B84-477D-A489-3FDF0BE3CE16}" type="sibTrans" cxnId="{3EEE39CB-5232-4A9F-874C-EA0CFF8170B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B8DFDF8-3FA5-4333-86DD-AEF2CE449147}" type="pres">
      <dgm:prSet presAssocID="{AE27808A-9081-405C-81B2-74C4D834F68B}" presName="matrix" presStyleCnt="0">
        <dgm:presLayoutVars>
          <dgm:chMax val="1"/>
          <dgm:dir/>
          <dgm:resizeHandles val="exact"/>
        </dgm:presLayoutVars>
      </dgm:prSet>
      <dgm:spPr/>
    </dgm:pt>
    <dgm:pt modelId="{786DADE8-7365-4EC0-8DB0-6FAFE48273EC}" type="pres">
      <dgm:prSet presAssocID="{AE27808A-9081-405C-81B2-74C4D834F68B}" presName="axisShape" presStyleLbl="bgShp" presStyleIdx="0" presStyleCnt="1"/>
      <dgm:spPr>
        <a:solidFill>
          <a:srgbClr val="D91833">
            <a:alpha val="70000"/>
          </a:srgbClr>
        </a:solidFill>
      </dgm:spPr>
    </dgm:pt>
    <dgm:pt modelId="{E63D82D4-BC5F-4A41-8BD3-75056D88E77A}" type="pres">
      <dgm:prSet presAssocID="{AE27808A-9081-405C-81B2-74C4D834F68B}" presName="rect1" presStyleLbl="node1" presStyleIdx="0" presStyleCnt="4" custScaleX="179259" custLinFactNeighborX="-44770" custLinFactNeighborY="4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2CA707-7DBC-4B18-912A-0C483F976C4E}" type="pres">
      <dgm:prSet presAssocID="{AE27808A-9081-405C-81B2-74C4D834F68B}" presName="rect2" presStyleLbl="node1" presStyleIdx="1" presStyleCnt="4" custScaleX="185274" custLinFactNeighborX="48925" custLinFactNeighborY="489">
        <dgm:presLayoutVars>
          <dgm:chMax val="0"/>
          <dgm:chPref val="0"/>
          <dgm:bulletEnabled val="1"/>
        </dgm:presLayoutVars>
      </dgm:prSet>
      <dgm:spPr/>
    </dgm:pt>
    <dgm:pt modelId="{F3F9ADCC-8DC3-4BDA-89F3-1AC25B666605}" type="pres">
      <dgm:prSet presAssocID="{AE27808A-9081-405C-81B2-74C4D834F68B}" presName="rect3" presStyleLbl="node1" presStyleIdx="2" presStyleCnt="4" custScaleX="185274" custLinFactNeighborX="-44292" custLinFactNeighborY="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E2D488-2289-4AE7-8CE3-090F9D3ACD15}" type="pres">
      <dgm:prSet presAssocID="{AE27808A-9081-405C-81B2-74C4D834F68B}" presName="rect4" presStyleLbl="node1" presStyleIdx="3" presStyleCnt="4" custScaleX="185274" custLinFactNeighborX="46650" custLinFactNeighborY="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57613A3-F7A3-4A92-945A-532B788344A7}" srcId="{AE27808A-9081-405C-81B2-74C4D834F68B}" destId="{1D4DBDA3-ECB1-47D8-A938-1DFE6B6AA866}" srcOrd="0" destOrd="0" parTransId="{A0D02D1E-A5AC-44DD-974C-EFD7CA9A5562}" sibTransId="{710E207F-66E5-4126-854E-5246FCBC32BD}"/>
    <dgm:cxn modelId="{3EEE39CB-5232-4A9F-874C-EA0CFF8170B8}" srcId="{AE27808A-9081-405C-81B2-74C4D834F68B}" destId="{BC566368-46DF-43ED-A599-61C1FC3B3425}" srcOrd="1" destOrd="0" parTransId="{082F4193-E19D-479B-9543-EE05D2D3CB80}" sibTransId="{C19D2711-8B84-477D-A489-3FDF0BE3CE16}"/>
    <dgm:cxn modelId="{D2ADC4EA-4D37-4F39-96D2-0D9639DF3716}" srcId="{AE27808A-9081-405C-81B2-74C4D834F68B}" destId="{3B575515-FB1B-440E-8D4E-5876548C149F}" srcOrd="4" destOrd="0" parTransId="{C3179416-B53C-4ABC-A6A7-32C103E8CE63}" sibTransId="{23AA69C0-5AB0-4F28-BD0D-48FCCDDC9985}"/>
    <dgm:cxn modelId="{A55D1418-6842-4F03-81DA-A737B8352B13}" type="presOf" srcId="{EC8BDA0D-FA83-4723-94A8-F834A96B5A7A}" destId="{F3F9ADCC-8DC3-4BDA-89F3-1AC25B666605}" srcOrd="0" destOrd="0" presId="urn:microsoft.com/office/officeart/2005/8/layout/matrix2"/>
    <dgm:cxn modelId="{E1065AA1-5829-4977-81AF-78B22686C46A}" srcId="{AE27808A-9081-405C-81B2-74C4D834F68B}" destId="{EC8BDA0D-FA83-4723-94A8-F834A96B5A7A}" srcOrd="2" destOrd="0" parTransId="{CDEFE424-4410-40FC-BA0A-133CDF02305D}" sibTransId="{7C8F8B1E-A77F-4B64-AD68-0114A062DDC9}"/>
    <dgm:cxn modelId="{ECCC6E50-A8CF-431F-ADF1-9C8233D30A40}" srcId="{AE27808A-9081-405C-81B2-74C4D834F68B}" destId="{1D17EB14-2E7D-40D8-BD5A-7A104B2265FC}" srcOrd="3" destOrd="0" parTransId="{F74BE738-EED4-4A24-AA23-07BBB3B0D1B2}" sibTransId="{D1A5F961-165D-4530-BAE4-1C011C95B309}"/>
    <dgm:cxn modelId="{400C6C2E-F904-4524-825F-C52938ED1248}" type="presOf" srcId="{BC566368-46DF-43ED-A599-61C1FC3B3425}" destId="{DD2CA707-7DBC-4B18-912A-0C483F976C4E}" srcOrd="0" destOrd="0" presId="urn:microsoft.com/office/officeart/2005/8/layout/matrix2"/>
    <dgm:cxn modelId="{711A331B-1DF0-4ADB-86FF-77C1125B7380}" type="presOf" srcId="{AE27808A-9081-405C-81B2-74C4D834F68B}" destId="{AB8DFDF8-3FA5-4333-86DD-AEF2CE449147}" srcOrd="0" destOrd="0" presId="urn:microsoft.com/office/officeart/2005/8/layout/matrix2"/>
    <dgm:cxn modelId="{83147A55-D44F-4155-BB4E-B8D2FBD9E19B}" type="presOf" srcId="{1D17EB14-2E7D-40D8-BD5A-7A104B2265FC}" destId="{D0E2D488-2289-4AE7-8CE3-090F9D3ACD15}" srcOrd="0" destOrd="0" presId="urn:microsoft.com/office/officeart/2005/8/layout/matrix2"/>
    <dgm:cxn modelId="{8C3BFFEB-F9D7-48FF-B2E1-A2FF6AAC3267}" srcId="{AE27808A-9081-405C-81B2-74C4D834F68B}" destId="{6F6A2984-C50A-41DA-9137-421CA50965EB}" srcOrd="5" destOrd="0" parTransId="{C2BF95AD-4285-4A4A-8393-D89ED8A6584A}" sibTransId="{D76EF40C-7AD5-4FF0-9576-4236448E61E4}"/>
    <dgm:cxn modelId="{5BBD74CD-EF92-472B-8E4F-3113426EA4E3}" srcId="{AE27808A-9081-405C-81B2-74C4D834F68B}" destId="{B566CBA8-BB21-4F26-8208-42644CFCAF89}" srcOrd="6" destOrd="0" parTransId="{7382B898-0AD0-4222-9A93-62F442064095}" sibTransId="{03243A50-9AC8-4487-95B1-592626832514}"/>
    <dgm:cxn modelId="{E63CCEAC-208A-40E3-9468-A4AA6D23A85C}" type="presOf" srcId="{1D4DBDA3-ECB1-47D8-A938-1DFE6B6AA866}" destId="{E63D82D4-BC5F-4A41-8BD3-75056D88E77A}" srcOrd="0" destOrd="0" presId="urn:microsoft.com/office/officeart/2005/8/layout/matrix2"/>
    <dgm:cxn modelId="{36AF895F-26A5-441B-B280-CD62C6BFD7D0}" type="presParOf" srcId="{AB8DFDF8-3FA5-4333-86DD-AEF2CE449147}" destId="{786DADE8-7365-4EC0-8DB0-6FAFE48273EC}" srcOrd="0" destOrd="0" presId="urn:microsoft.com/office/officeart/2005/8/layout/matrix2"/>
    <dgm:cxn modelId="{E761CDDC-500D-4D44-BCD8-AA1D1A8A1474}" type="presParOf" srcId="{AB8DFDF8-3FA5-4333-86DD-AEF2CE449147}" destId="{E63D82D4-BC5F-4A41-8BD3-75056D88E77A}" srcOrd="1" destOrd="0" presId="urn:microsoft.com/office/officeart/2005/8/layout/matrix2"/>
    <dgm:cxn modelId="{2FA313B7-4B8B-45DA-9743-750FB94227E2}" type="presParOf" srcId="{AB8DFDF8-3FA5-4333-86DD-AEF2CE449147}" destId="{DD2CA707-7DBC-4B18-912A-0C483F976C4E}" srcOrd="2" destOrd="0" presId="urn:microsoft.com/office/officeart/2005/8/layout/matrix2"/>
    <dgm:cxn modelId="{1AE4C7BD-A0B9-4C44-9E59-D1B49322DBD5}" type="presParOf" srcId="{AB8DFDF8-3FA5-4333-86DD-AEF2CE449147}" destId="{F3F9ADCC-8DC3-4BDA-89F3-1AC25B666605}" srcOrd="3" destOrd="0" presId="urn:microsoft.com/office/officeart/2005/8/layout/matrix2"/>
    <dgm:cxn modelId="{03960998-79C7-4A45-9E2B-3DAD699890D4}" type="presParOf" srcId="{AB8DFDF8-3FA5-4333-86DD-AEF2CE449147}" destId="{D0E2D488-2289-4AE7-8CE3-090F9D3ACD1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DADE8-7365-4EC0-8DB0-6FAFE48273EC}">
      <dsp:nvSpPr>
        <dsp:cNvPr id="0" name=""/>
        <dsp:cNvSpPr/>
      </dsp:nvSpPr>
      <dsp:spPr>
        <a:xfrm>
          <a:off x="2502849" y="0"/>
          <a:ext cx="5418667" cy="541866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D91833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D82D4-BC5F-4A41-8BD3-75056D88E77A}">
      <dsp:nvSpPr>
        <dsp:cNvPr id="0" name=""/>
        <dsp:cNvSpPr/>
      </dsp:nvSpPr>
      <dsp:spPr>
        <a:xfrm>
          <a:off x="1025732" y="362812"/>
          <a:ext cx="3885379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>
            <a:solidFill>
              <a:schemeClr val="tx1"/>
            </a:solidFill>
          </a:endParaRPr>
        </a:p>
      </dsp:txBody>
      <dsp:txXfrm>
        <a:off x="1131539" y="468619"/>
        <a:ext cx="3673765" cy="1955852"/>
      </dsp:txXfrm>
    </dsp:sp>
    <dsp:sp modelId="{DD2CA707-7DBC-4B18-912A-0C483F976C4E}">
      <dsp:nvSpPr>
        <dsp:cNvPr id="0" name=""/>
        <dsp:cNvSpPr/>
      </dsp:nvSpPr>
      <dsp:spPr>
        <a:xfrm>
          <a:off x="5538127" y="362812"/>
          <a:ext cx="4015752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>
              <a:solidFill>
                <a:schemeClr val="tx1"/>
              </a:solidFill>
            </a:rPr>
            <a:t>W</a:t>
          </a:r>
          <a:endParaRPr lang="ko-KR" altLang="en-US" sz="6500" kern="1200" dirty="0">
            <a:solidFill>
              <a:schemeClr val="tx1"/>
            </a:solidFill>
          </a:endParaRPr>
        </a:p>
      </dsp:txBody>
      <dsp:txXfrm>
        <a:off x="5643934" y="468619"/>
        <a:ext cx="3804138" cy="1955852"/>
      </dsp:txXfrm>
    </dsp:sp>
    <dsp:sp modelId="{F3F9ADCC-8DC3-4BDA-89F3-1AC25B666605}">
      <dsp:nvSpPr>
        <dsp:cNvPr id="0" name=""/>
        <dsp:cNvSpPr/>
      </dsp:nvSpPr>
      <dsp:spPr>
        <a:xfrm>
          <a:off x="970906" y="2917648"/>
          <a:ext cx="4015752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>
              <a:solidFill>
                <a:schemeClr val="tx1"/>
              </a:solidFill>
            </a:rPr>
            <a:t>W</a:t>
          </a:r>
          <a:endParaRPr lang="ko-KR" altLang="en-US" sz="6500" kern="1200" dirty="0">
            <a:solidFill>
              <a:schemeClr val="tx1"/>
            </a:solidFill>
          </a:endParaRPr>
        </a:p>
      </dsp:txBody>
      <dsp:txXfrm>
        <a:off x="1076713" y="3023455"/>
        <a:ext cx="3804138" cy="1955852"/>
      </dsp:txXfrm>
    </dsp:sp>
    <dsp:sp modelId="{D0E2D488-2289-4AE7-8CE3-090F9D3ACD15}">
      <dsp:nvSpPr>
        <dsp:cNvPr id="0" name=""/>
        <dsp:cNvSpPr/>
      </dsp:nvSpPr>
      <dsp:spPr>
        <a:xfrm>
          <a:off x="5488817" y="2917648"/>
          <a:ext cx="4015752" cy="2167466"/>
        </a:xfrm>
        <a:prstGeom prst="roundRect">
          <a:avLst/>
        </a:prstGeom>
        <a:noFill/>
        <a:ln w="38100" cap="flat" cmpd="sng" algn="ctr">
          <a:solidFill>
            <a:srgbClr val="D918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>
              <a:solidFill>
                <a:schemeClr val="tx1"/>
              </a:solidFill>
            </a:rPr>
            <a:t>W</a:t>
          </a:r>
          <a:endParaRPr lang="ko-KR" altLang="en-US" sz="6500" kern="1200" dirty="0">
            <a:solidFill>
              <a:schemeClr val="tx1"/>
            </a:solidFill>
          </a:endParaRPr>
        </a:p>
      </dsp:txBody>
      <dsp:txXfrm>
        <a:off x="5594624" y="3023455"/>
        <a:ext cx="3804138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A356C-5618-4BB1-A428-E3FE312E2E2C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89E26-4741-42D9-A5C1-ACBE6BCFB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1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9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0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13C0-C083-4782-B5A3-080220220D39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F890-BE6F-4EFD-B7A9-6EA477D4D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5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1362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52" y="5092726"/>
            <a:ext cx="1576868" cy="13562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25419" y="5115207"/>
            <a:ext cx="2761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</a:t>
            </a:r>
            <a:endParaRPr lang="en-US" altLang="ko-KR" sz="2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임수한 장보은 고소현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129" y="5864246"/>
            <a:ext cx="25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프로젝트기반 </a:t>
            </a:r>
            <a:r>
              <a:rPr lang="ko-KR" altLang="en-US" sz="16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en-US" altLang="ko-KR" sz="16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 </a:t>
            </a:r>
            <a:r>
              <a:rPr lang="en-US" altLang="ko-KR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SW </a:t>
            </a:r>
            <a:r>
              <a:rPr lang="ko-KR" altLang="en-US" sz="16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개발자 양성과정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3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2715" y="875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T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8211" y="3144253"/>
            <a:ext cx="6689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네이버 스포츠가 압도적인 인지도와 접근성을 가지고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구매를 할 때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통합사이트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안에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있다보니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사이트에 가입을 해야해 접근성이 떨어진다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0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3471" y="1859280"/>
            <a:ext cx="311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D91833"/>
                </a:solidFill>
              </a:rPr>
              <a:t>네이버스포츠</a:t>
            </a:r>
            <a:endParaRPr lang="en-US" altLang="ko-KR" sz="3200" dirty="0" smtClean="0">
              <a:solidFill>
                <a:srgbClr val="D91833"/>
              </a:solidFill>
            </a:endParaRPr>
          </a:p>
          <a:p>
            <a:endParaRPr lang="en-US" altLang="ko-KR" sz="3200" dirty="0">
              <a:solidFill>
                <a:srgbClr val="D91833"/>
              </a:solidFill>
            </a:endParaRPr>
          </a:p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9900" y="304800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경쟁사 분석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r>
              <a:rPr lang="ko-KR" altLang="en-US" sz="3200" dirty="0" smtClean="0"/>
              <a:t> </a:t>
            </a:r>
            <a:endParaRPr lang="en-US" altLang="ko-KR" sz="3200" dirty="0" smtClean="0"/>
          </a:p>
          <a:p>
            <a:r>
              <a:rPr lang="en-US" altLang="ko-KR" sz="3200" dirty="0" smtClean="0">
                <a:solidFill>
                  <a:srgbClr val="00B050"/>
                </a:solidFill>
              </a:rPr>
              <a:t>: </a:t>
            </a:r>
            <a:r>
              <a:rPr lang="ko-KR" altLang="en-US" sz="3200" dirty="0" smtClean="0">
                <a:solidFill>
                  <a:srgbClr val="00B050"/>
                </a:solidFill>
              </a:rPr>
              <a:t>네이버 스포츠</a:t>
            </a:r>
            <a:endParaRPr lang="ko-KR" altLang="en-US" sz="32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00" y="2308603"/>
            <a:ext cx="6315653" cy="30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3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2063" y="152400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S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pic>
        <p:nvPicPr>
          <p:cNvPr id="1030" name="Picture 6" descr="https://lh7-us.googleusercontent.com/2ddSECA00hSGlqS7gl8TzlL636uQlHMR_lux56ylXz4y_V0bzKG4dxnMoT208dplQ5MmQG2-ID7OHi5L7PvMGsMq6jP6D4eu9JYidFVTx6o9tEi-ji1rSJU4vzFt8uF7Qu_fPpVA7QkYmY5Txj8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90" y="523751"/>
            <a:ext cx="653772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36" y="1477794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7-us.googleusercontent.com/zVqzHTmRHZgDZTfCpZ98N-XnzMM6LV9AeMlZwxQ177MuDA79RfkiVl2_Qg-1LRnRd4vYAR0aeL4J6JjO-wXf92FJ1BuUsp5rCqkS7vx2vhemdTo32WvBzQqOVNTviCPuvLEvboZJQla1YkzY7q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05" y="1598950"/>
            <a:ext cx="3285666" cy="43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7-us.googleusercontent.com/QE6EQ-VPQysH99rdb0WbQBS9Qw0wq24zRKA_GU1b2ROlFD8h1KvY6xtRIzD3MjLJavoukbF0a1F4Y-LawbKk9OaxpBQvLCtQFGVu7ZEoBLO-upgYWaFT4eEyrFKugrtMhL45Pv1xlPaV8l1voK8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34" y="2031362"/>
            <a:ext cx="4604804" cy="34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0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2063" y="152400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S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pic>
        <p:nvPicPr>
          <p:cNvPr id="1026" name="Picture 2" descr="https://lh7-us.googleusercontent.com/QorqCbPQBKfPygOkkTnnWSXuJzqgHoEQNyN5BifLPGh7Nwpsn10Uv4C7-wowjXaQ9VPQLyTb0auz7gZ-qj5P9wMdduiGIBG1jD-5xrLEviBiXJnXpfh4xiCkixXBSgvGt3kdZ3kf9Bm-HngcmP4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661" y="1332875"/>
            <a:ext cx="2702433" cy="44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us.googleusercontent.com/V0rUFCK7l8w2BEC-3OTW5xwEHAww2RXkCZQ7auM9ztYTHZM4PxMb5GCtY826FbkITSIdj4kIjYdyFqhkY9P_D0ZemyVuBZPZlT4-ICb71evkR7FojZ3zvGkEkZ36dhGhGBJ7O90NnkGyQOoVRiY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85" y="1774168"/>
            <a:ext cx="4812297" cy="355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us.googleusercontent.com/2ddSECA00hSGlqS7gl8TzlL636uQlHMR_lux56ylXz4y_V0bzKG4dxnMoT208dplQ5MmQG2-ID7OHi5L7PvMGsMq6jP6D4eu9JYidFVTx6o9tEi-ji1rSJU4vzFt8uF7Qu_fPpVA7QkYmY5Txj8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90" y="523751"/>
            <a:ext cx="653772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36" y="1477794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07832" y="5502089"/>
            <a:ext cx="7170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높은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Layout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 페이지 차트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막대 그래프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 등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활용하여 정보의 가시성 향상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2063" y="152400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S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pic>
        <p:nvPicPr>
          <p:cNvPr id="1030" name="Picture 6" descr="https://lh7-us.googleusercontent.com/2ddSECA00hSGlqS7gl8TzlL636uQlHMR_lux56ylXz4y_V0bzKG4dxnMoT208dplQ5MmQG2-ID7OHi5L7PvMGsMq6jP6D4eu9JYidFVTx6o9tEi-ji1rSJU4vzFt8uF7Qu_fPpVA7QkYmY5Txj8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90" y="523751"/>
            <a:ext cx="653772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us.googleusercontent.com/XzuWVqp9ddldvdB15hr3jih15nCykCsMJgMlYOzjVM5oF4M9rMQsRjeZxDvqFXsB8B_Ey5eDnEE2n_NiZISmUnItaUmqh6mZcEXP39MRlSG9WbvPY7aEI2j4dskNPXZ8jBLkRvvyk4IS1Bd0oZU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36" y="1477794"/>
            <a:ext cx="592748" cy="59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7-us.googleusercontent.com/LVewxG2-iTlyw_nytC5x6K-Dtboq4_ueBnZtoQtM_rwIipLn9a5-r6m3g633SixtCYPb7hE6HnrkjhehXxcjOslBIg---ngSoQRiXuJVLTml50r6YgmAOM5RcEGeFsWFxokcu5WCjVo9DwIEKJU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84" y="2070542"/>
            <a:ext cx="3598428" cy="37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us.googleusercontent.com/lGj7-YJKCykomynPbarUsIT4Zgn7ANT3jH1XVDP8EUjkgZDXZ4WCThyH2L6j2QBHe78yJnOfBL33elJh2-0zLqTBfOiCcz8pWFybhONj_E2soKtQyhNf-anJ_ZFKiJpJljSL369rUWCzPS_2u6I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37" y="2070542"/>
            <a:ext cx="5204828" cy="15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7-us.googleusercontent.com/cXS9DEq5wcYpvzIrD78uizahE2IIKJLVjSM-XPNtkm2_mUNRU08hiUjPBpucGRbZyqzrSFCDnKkE1MWu2iCsl8aCgyQ-dILD4xzHS0N7bhYtngvRJn2-H39JDfHhgmeE6I817e0d8kYdGdTnViM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06" y="4251158"/>
            <a:ext cx="2463142" cy="16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7-us.googleusercontent.com/lUnEQgvfRto1IwNWP9xDhUEbTd_D1RDa5wN9GBfR0-m-s8tCgjIgbLwmq59EJkzKj79ip5zJvRYC41lPsCtAZyYi1HRO-0YdHNMuhvpUfgW213Nmh6U7TQibPcwCnwqdUCWD7W3Nxx8xf1fM578=s204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430" y="4400112"/>
            <a:ext cx="2821783" cy="13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88469" y="6011558"/>
            <a:ext cx="527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 하이라이트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영상 자료 활용 중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Shorts : </a:t>
            </a:r>
            <a:r>
              <a:rPr lang="en-US" altLang="ko-KR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Youtube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자료 활용 중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166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6" y="2061771"/>
            <a:ext cx="3688130" cy="368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40993" y="3250272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mtClean="0">
                <a:solidFill>
                  <a:srgbClr val="D91833"/>
                </a:solidFill>
              </a:rPr>
              <a:t>디자인 방향성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8182" y="5088181"/>
            <a:ext cx="3812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페르소나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포지셔닝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벤치마킹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9900" y="304800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디자인 방향성</a:t>
            </a:r>
            <a:r>
              <a:rPr lang="ko-KR" altLang="en-US" sz="3200" dirty="0" smtClean="0"/>
              <a:t> </a:t>
            </a:r>
            <a:endParaRPr lang="en-US" altLang="ko-KR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5444" y="1515979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페르소나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03" y="1957825"/>
            <a:ext cx="2292641" cy="2292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5116" y="2197767"/>
            <a:ext cx="22458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dirty="0"/>
              <a:t>이름 </a:t>
            </a:r>
            <a:r>
              <a:rPr lang="ko-KR" altLang="en-US" dirty="0" err="1"/>
              <a:t>띠따이</a:t>
            </a:r>
            <a:endParaRPr lang="en-US" altLang="ko-KR" dirty="0"/>
          </a:p>
          <a:p>
            <a:r>
              <a:rPr lang="ko-KR" altLang="en-US" dirty="0"/>
              <a:t>나이 </a:t>
            </a:r>
            <a:r>
              <a:rPr lang="en-US" altLang="ko-KR" dirty="0"/>
              <a:t>28</a:t>
            </a:r>
          </a:p>
          <a:p>
            <a:r>
              <a:rPr lang="ko-KR" altLang="en-US" dirty="0"/>
              <a:t>국적 인도네시아</a:t>
            </a:r>
            <a:endParaRPr lang="en-US" altLang="ko-KR" dirty="0"/>
          </a:p>
          <a:p>
            <a:r>
              <a:rPr lang="ko-KR" altLang="en-US" dirty="0"/>
              <a:t>직업 </a:t>
            </a:r>
            <a:r>
              <a:rPr lang="ko-KR" altLang="en-US" dirty="0" err="1" smtClean="0"/>
              <a:t>마케터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서비스 사용 배경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정관장 홈페이지에서 메가 선수 영상 및 </a:t>
            </a:r>
            <a:r>
              <a:rPr lang="ko-KR" altLang="en-US" dirty="0" err="1" smtClean="0"/>
              <a:t>타선수들</a:t>
            </a:r>
            <a:r>
              <a:rPr lang="ko-KR" altLang="en-US" dirty="0" smtClean="0"/>
              <a:t> 정보 수집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타 팀 콘텐츠 정보 수집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21307" y="5903495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#SNS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601454" y="5881404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컨텐츠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57538" y="5881403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분석가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35047" y="5889920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워커홀릭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6401909" y="609600"/>
            <a:ext cx="4940970" cy="3481137"/>
          </a:xfrm>
          <a:prstGeom prst="wedgeRoundRectCallout">
            <a:avLst>
              <a:gd name="adj1" fmla="val -67467"/>
              <a:gd name="adj2" fmla="val 24251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한국에서 대학교를 나와 한국 상품을 </a:t>
            </a:r>
            <a:endParaRPr lang="en-US" altLang="ko-KR" sz="20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인도네시아로 수출 업무를 담당하고 있습니다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마케팅 업무를 </a:t>
            </a:r>
            <a:r>
              <a:rPr lang="ko-KR" altLang="en-US" sz="2000" dirty="0" err="1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담당하다보니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SNS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관심이 많습니다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특별히 스포츠를 좋아하진 않지만 업무에 대한 열정이 높고 우리나라 선수를 응원하면서 같이 상품을 팔 수 있는 방법에 대한 고민이 있습니다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4400" y="4860659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자주 사용하는 웹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050" name="Picture 2" descr="File:TikTok logo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394" y="5397254"/>
            <a:ext cx="1190626" cy="34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7-us.googleusercontent.com/Mn_McDe8ymqzGC3gmmRjZXu5Xrkkiy7pfopd_PmD9OhKKhZsOGRlIXmceXN_EPH98E1ZI2OYgaYYLKMom-S05D9NW4hmN85ivNjNZ01GWMDnW-EJZJ125Gn6um2aan_l2i1DBE0iQyp4AMef-64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100" y="5903495"/>
            <a:ext cx="790779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파일:Instagram logo 2016.svg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12" y="5881403"/>
            <a:ext cx="668402" cy="66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9900" y="304800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디자인 방향성</a:t>
            </a:r>
            <a:r>
              <a:rPr lang="ko-KR" altLang="en-US" sz="3200" dirty="0" smtClean="0"/>
              <a:t> </a:t>
            </a:r>
            <a:endParaRPr lang="en-US" altLang="ko-KR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785444" y="1515979"/>
            <a:ext cx="462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페르소나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0" y="1724261"/>
            <a:ext cx="3336453" cy="3336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9916" y="2882100"/>
            <a:ext cx="2454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이름 백종원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나이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32</a:t>
            </a: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국적 한국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직업 대전 고등 교사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서비스 사용 배경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홈경기 배구 경기 정보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35243" y="5903495"/>
            <a:ext cx="1395663" cy="545431"/>
          </a:xfrm>
          <a:prstGeom prst="roundRect">
            <a:avLst/>
          </a:prstGeom>
          <a:solidFill>
            <a:srgbClr val="F7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활동적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15390" y="5881404"/>
            <a:ext cx="1395663" cy="545431"/>
          </a:xfrm>
          <a:prstGeom prst="round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적극적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371474" y="5881403"/>
            <a:ext cx="1395663" cy="545431"/>
          </a:xfrm>
          <a:prstGeom prst="roundRect">
            <a:avLst/>
          </a:prstGeom>
          <a:solidFill>
            <a:srgbClr val="D47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애향심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48983" y="5889920"/>
            <a:ext cx="1395663" cy="545431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#</a:t>
            </a:r>
            <a:r>
              <a:rPr lang="ko-KR" altLang="en-US" b="1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스포츠맨</a:t>
            </a:r>
            <a:endParaRPr lang="ko-KR" altLang="en-US" b="1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01909" y="609600"/>
            <a:ext cx="4940970" cy="3481137"/>
          </a:xfrm>
          <a:prstGeom prst="wedgeRoundRectCallout">
            <a:avLst>
              <a:gd name="adj1" fmla="val -67467"/>
              <a:gd name="adj2" fmla="val 24251"/>
              <a:gd name="adj3" fmla="val 16667"/>
            </a:avLst>
          </a:prstGeom>
          <a:noFill/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고등학교 때 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 동아리를 </a:t>
            </a: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하였다</a:t>
            </a:r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배구팀 주장도 하면서 배구에 즐거운 학창 시절을 경험했다</a:t>
            </a:r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  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현재 고등학교 교사가 된 이후 학교 배구팀 담당 선생님이 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됐고 연고지의 프로배구팀인 </a:t>
            </a:r>
            <a:r>
              <a:rPr lang="ko-KR" altLang="en-US" sz="2000" dirty="0" err="1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정관장을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응원하고 있다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관심이 </a:t>
            </a:r>
            <a:r>
              <a:rPr lang="ko-KR" altLang="en-US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많으며 </a:t>
            </a:r>
            <a:r>
              <a:rPr lang="en-US" altLang="ko-KR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E</a:t>
            </a: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성향이다</a:t>
            </a:r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ko-KR" altLang="en-US" sz="2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endParaRPr lang="en-US" altLang="ko-KR" sz="2000" dirty="0" smtClean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4400" y="4860659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자주 사용하는 웹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앱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026" name="Picture 2" descr="https://lh7-us.googleusercontent.com/p9CtSN3xVg0imofuUYhY8zEd0LlfI6l-sAgibT2n2nWfRFvrW3QhDPgrmmT_PzhTjQuCKfR8fNQt6qSonHWx3hQBbs6EZ8W_gTg93xL1VTEs7B-kIAwnen-nj39YF5ZW3Epo5H2IqtSm6HqSw3g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14" y="5670980"/>
            <a:ext cx="607897" cy="60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us.googleusercontent.com/Mn_McDe8ymqzGC3gmmRjZXu5Xrkkiy7pfopd_PmD9OhKKhZsOGRlIXmceXN_EPH98E1ZI2OYgaYYLKMom-S05D9NW4hmN85ivNjNZ01GWMDnW-EJZJ125Gn6um2aan_l2i1DBE0iQyp4AMef-64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324" y="5670980"/>
            <a:ext cx="729476" cy="5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6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1250593935"/>
              </p:ext>
            </p:extLst>
          </p:nvPr>
        </p:nvGraphicFramePr>
        <p:xfrm>
          <a:off x="0" y="1474492"/>
          <a:ext cx="8220270" cy="523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디자인 방향성</a:t>
            </a:r>
            <a:r>
              <a:rPr lang="ko-KR" altLang="en-US" sz="3200" dirty="0" smtClean="0"/>
              <a:t> </a:t>
            </a:r>
            <a:endParaRPr lang="en-US" altLang="ko-KR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738048" y="242012"/>
            <a:ext cx="1924563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포지셔닝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75037" y="2425959"/>
            <a:ext cx="933061" cy="130629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06214" y="2291218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정관장 </a:t>
            </a:r>
            <a:r>
              <a:rPr lang="ko-KR" altLang="en-US" sz="2000" dirty="0" err="1" smtClean="0"/>
              <a:t>레드스파크스</a:t>
            </a:r>
            <a:endParaRPr lang="en-US" altLang="ko-KR" sz="20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875037" y="2836245"/>
            <a:ext cx="933061" cy="13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06214" y="2701504"/>
            <a:ext cx="229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</a:lstStyle>
          <a:p>
            <a:r>
              <a:rPr lang="ko-KR" altLang="en-US" sz="2000" dirty="0" smtClean="0"/>
              <a:t>네이버 스포츠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6534031" y="1864459"/>
            <a:ext cx="1688129" cy="1921062"/>
            <a:chOff x="6534031" y="1864459"/>
            <a:chExt cx="1688129" cy="1921062"/>
          </a:xfrm>
        </p:grpSpPr>
        <p:sp>
          <p:nvSpPr>
            <p:cNvPr id="31" name="TextBox 30"/>
            <p:cNvSpPr txBox="1"/>
            <p:nvPr/>
          </p:nvSpPr>
          <p:spPr>
            <a:xfrm>
              <a:off x="6534031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80000"/>
                    </a:srgbClr>
                  </a:solidFill>
                </a:rPr>
                <a:t>3</a:t>
              </a:r>
              <a:endParaRPr lang="ko-KR" altLang="en-US" sz="8800" b="1" dirty="0">
                <a:solidFill>
                  <a:srgbClr val="D91833">
                    <a:alpha val="8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437" y="2433798"/>
              <a:ext cx="1351723" cy="135172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81100" y="1864459"/>
            <a:ext cx="1512566" cy="1889323"/>
            <a:chOff x="1483082" y="1857862"/>
            <a:chExt cx="1512566" cy="1889323"/>
          </a:xfrm>
        </p:grpSpPr>
        <p:sp>
          <p:nvSpPr>
            <p:cNvPr id="30" name="TextBox 29"/>
            <p:cNvSpPr txBox="1"/>
            <p:nvPr/>
          </p:nvSpPr>
          <p:spPr>
            <a:xfrm>
              <a:off x="1483082" y="1857862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rgbClr val="D91833">
                      <a:alpha val="60000"/>
                    </a:srgbClr>
                  </a:solidFill>
                </a:rPr>
                <a:t>2</a:t>
              </a:r>
              <a:endParaRPr lang="ko-KR" altLang="en-US" sz="8800" b="1" dirty="0">
                <a:solidFill>
                  <a:srgbClr val="D91833">
                    <a:alpha val="60000"/>
                  </a:srgb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786" y="2490323"/>
              <a:ext cx="1256862" cy="1256862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526281" y="1864459"/>
            <a:ext cx="1470158" cy="1801871"/>
            <a:chOff x="1503537" y="1873175"/>
            <a:chExt cx="1470158" cy="1801871"/>
          </a:xfrm>
        </p:grpSpPr>
        <p:sp>
          <p:nvSpPr>
            <p:cNvPr id="29" name="TextBox 28"/>
            <p:cNvSpPr txBox="1"/>
            <p:nvPr/>
          </p:nvSpPr>
          <p:spPr>
            <a:xfrm>
              <a:off x="1503537" y="1873175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>
                      <a:alpha val="40000"/>
                    </a:srgbClr>
                  </a:solidFill>
                </a:rPr>
                <a:t>1</a:t>
              </a:r>
              <a:endParaRPr lang="ko-KR" altLang="en-US" sz="8800" b="1" dirty="0">
                <a:solidFill>
                  <a:srgbClr val="D91833">
                    <a:alpha val="40000"/>
                  </a:srgb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53" y="2500604"/>
              <a:ext cx="1174442" cy="117444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8997" y="232539"/>
            <a:ext cx="3034005" cy="1325563"/>
          </a:xfrm>
        </p:spPr>
        <p:txBody>
          <a:bodyPr/>
          <a:lstStyle/>
          <a:p>
            <a:r>
              <a:rPr lang="en-US" altLang="ko-KR" b="1" spc="6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CONTENTS</a:t>
            </a:r>
            <a:endParaRPr lang="ko-KR" altLang="en-US" b="1" spc="6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859546" y="1867441"/>
            <a:ext cx="1653259" cy="1915071"/>
            <a:chOff x="8901869" y="1864459"/>
            <a:chExt cx="1653259" cy="1915071"/>
          </a:xfrm>
        </p:grpSpPr>
        <p:sp>
          <p:nvSpPr>
            <p:cNvPr id="32" name="TextBox 31"/>
            <p:cNvSpPr txBox="1"/>
            <p:nvPr/>
          </p:nvSpPr>
          <p:spPr>
            <a:xfrm>
              <a:off x="8901869" y="1864459"/>
              <a:ext cx="11851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D91833"/>
                  </a:solidFill>
                </a:rPr>
                <a:t>4</a:t>
              </a:r>
              <a:endParaRPr lang="ko-KR" altLang="en-US" sz="8800" b="1" dirty="0">
                <a:solidFill>
                  <a:srgbClr val="D91833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613" y="2476015"/>
              <a:ext cx="1303515" cy="13035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468846" y="4509009"/>
            <a:ext cx="130001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8277" y="5706055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0700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9290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01441" y="416953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5675" y="4175778"/>
            <a:ext cx="1064737" cy="80973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9918" y="232539"/>
            <a:ext cx="11597951" cy="638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6507" y="4509009"/>
            <a:ext cx="191918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분석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분석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4420" y="4509009"/>
            <a:ext cx="171143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방향성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페르소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나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- </a:t>
            </a:r>
            <a:r>
              <a:rPr lang="ko-KR" altLang="en-US" sz="1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</a:t>
            </a:r>
            <a:endParaRPr lang="en-US" altLang="ko-KR" sz="1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1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- </a:t>
            </a:r>
            <a:r>
              <a:rPr lang="ko-KR" altLang="en-US" sz="1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</a:t>
            </a:r>
            <a:endParaRPr lang="en-US" altLang="ko-KR" sz="1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와이어프레임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비포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&amp;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애프터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44459" y="4509009"/>
            <a:ext cx="1030071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 &amp; A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마무리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9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8048" y="242012"/>
            <a:ext cx="1924563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TONE</a:t>
            </a:r>
          </a:p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MANNER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02" y="2067472"/>
            <a:ext cx="2999795" cy="25801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91260" y="3126729"/>
            <a:ext cx="13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CF1F25"/>
                </a:solidFill>
              </a:rPr>
              <a:t>……........</a:t>
            </a:r>
            <a:endParaRPr lang="ko-KR" altLang="en-US" sz="2400" dirty="0">
              <a:solidFill>
                <a:srgbClr val="CF1F25"/>
              </a:solidFill>
            </a:endParaRPr>
          </a:p>
        </p:txBody>
      </p:sp>
      <p:sp>
        <p:nvSpPr>
          <p:cNvPr id="23" name="순서도: 연결자 22"/>
          <p:cNvSpPr/>
          <p:nvPr/>
        </p:nvSpPr>
        <p:spPr>
          <a:xfrm>
            <a:off x="4851918" y="3373605"/>
            <a:ext cx="146814" cy="163900"/>
          </a:xfrm>
          <a:prstGeom prst="flowChartConnector">
            <a:avLst/>
          </a:prstGeom>
          <a:solidFill>
            <a:srgbClr val="CF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70560" y="2952990"/>
            <a:ext cx="2246879" cy="866024"/>
          </a:xfrm>
          <a:prstGeom prst="rect">
            <a:avLst/>
          </a:prstGeom>
          <a:solidFill>
            <a:srgbClr val="CF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주조색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#D91833</a:t>
            </a:r>
          </a:p>
        </p:txBody>
      </p:sp>
      <p:sp>
        <p:nvSpPr>
          <p:cNvPr id="30" name="TextBox 29"/>
          <p:cNvSpPr txBox="1"/>
          <p:nvPr/>
        </p:nvSpPr>
        <p:spPr>
          <a:xfrm rot="20450546">
            <a:off x="7246556" y="2868825"/>
            <a:ext cx="13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……........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순서도: 연결자 30"/>
          <p:cNvSpPr/>
          <p:nvPr/>
        </p:nvSpPr>
        <p:spPr>
          <a:xfrm rot="20450546">
            <a:off x="7294876" y="3301118"/>
            <a:ext cx="176464" cy="163901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/>
          <p:cNvSpPr/>
          <p:nvPr/>
        </p:nvSpPr>
        <p:spPr>
          <a:xfrm rot="20450546">
            <a:off x="8378404" y="2924693"/>
            <a:ext cx="176464" cy="163901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 rot="1636189">
            <a:off x="7195187" y="3313840"/>
            <a:ext cx="146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……........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순서도: 연결자 33"/>
          <p:cNvSpPr/>
          <p:nvPr/>
        </p:nvSpPr>
        <p:spPr>
          <a:xfrm rot="20450546">
            <a:off x="8343235" y="3803922"/>
            <a:ext cx="176464" cy="163901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012145" y="2559973"/>
            <a:ext cx="2192336" cy="593257"/>
          </a:xfrm>
          <a:prstGeom prst="rect">
            <a:avLst/>
          </a:prstGeom>
          <a:solidFill>
            <a:srgbClr val="F28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보조색</a:t>
            </a:r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#F28695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012145" y="3772956"/>
            <a:ext cx="2192336" cy="593257"/>
          </a:xfrm>
          <a:prstGeom prst="rect">
            <a:avLst/>
          </a:prstGeom>
          <a:solidFill>
            <a:srgbClr val="60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강조색</a:t>
            </a:r>
            <a:r>
              <a:rPr lang="ko-KR" altLang="en-US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#</a:t>
            </a:r>
            <a:r>
              <a:rPr lang="en-US" altLang="ko-KR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601b1b</a:t>
            </a:r>
            <a:endParaRPr lang="en-US" altLang="ko-KR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9" name="순서도: 연결자 38"/>
          <p:cNvSpPr/>
          <p:nvPr/>
        </p:nvSpPr>
        <p:spPr>
          <a:xfrm>
            <a:off x="3723958" y="3374758"/>
            <a:ext cx="146814" cy="163900"/>
          </a:xfrm>
          <a:prstGeom prst="flowChartConnector">
            <a:avLst/>
          </a:prstGeom>
          <a:solidFill>
            <a:srgbClr val="CF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6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8048" y="242012"/>
            <a:ext cx="1924563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FONT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1394141"/>
            <a:ext cx="2999795" cy="25801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99" y="1582557"/>
            <a:ext cx="4750030" cy="4453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899119" y="3070469"/>
            <a:ext cx="3787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 폰트 사용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Font-family : ‘Pretendard-Regular’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Font-weight : 400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Font-style : normal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00113" y="5175034"/>
            <a:ext cx="3787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 사용 이유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스포츠에 맞는 글씨체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3471" y="1826029"/>
            <a:ext cx="311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rgbClr val="D91833"/>
                </a:solidFill>
              </a:rPr>
              <a:t>반응형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3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wireframe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b="46667"/>
          <a:stretch/>
        </p:blipFill>
        <p:spPr>
          <a:xfrm>
            <a:off x="6988971" y="369573"/>
            <a:ext cx="1856625" cy="5902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1474492"/>
            <a:ext cx="2260989" cy="4980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53091" r="1"/>
          <a:stretch/>
        </p:blipFill>
        <p:spPr>
          <a:xfrm>
            <a:off x="9313246" y="1017023"/>
            <a:ext cx="1958509" cy="543753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20527" y="147935"/>
            <a:ext cx="95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wireframe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" b="73858"/>
          <a:stretch/>
        </p:blipFill>
        <p:spPr>
          <a:xfrm>
            <a:off x="3772569" y="703524"/>
            <a:ext cx="1380234" cy="52429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56202"/>
          <a:stretch/>
        </p:blipFill>
        <p:spPr>
          <a:xfrm>
            <a:off x="7057506" y="561191"/>
            <a:ext cx="856436" cy="55197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5980" r="-1" b="43717"/>
          <a:stretch/>
        </p:blipFill>
        <p:spPr>
          <a:xfrm>
            <a:off x="5401024" y="703524"/>
            <a:ext cx="1160039" cy="523505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28172" y="1400791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wireframe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458" y="1289826"/>
            <a:ext cx="19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WEB (1025px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39722" y="1332875"/>
            <a:ext cx="136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DESKTOP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(769px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1024px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20527" y="147935"/>
            <a:ext cx="137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 PAGE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0060"/>
          <a:stretch/>
        </p:blipFill>
        <p:spPr>
          <a:xfrm>
            <a:off x="9668391" y="2867891"/>
            <a:ext cx="1973660" cy="342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3" y="1332875"/>
            <a:ext cx="2606237" cy="5383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b="49900"/>
          <a:stretch/>
        </p:blipFill>
        <p:spPr>
          <a:xfrm>
            <a:off x="7259265" y="1289826"/>
            <a:ext cx="1958004" cy="34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wireframe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28172" y="1400791"/>
            <a:ext cx="136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MOBILE </a:t>
            </a:r>
          </a:p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(768px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45172" r="1"/>
          <a:stretch/>
        </p:blipFill>
        <p:spPr>
          <a:xfrm>
            <a:off x="6377069" y="746360"/>
            <a:ext cx="1074706" cy="5798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b="53778"/>
          <a:stretch/>
        </p:blipFill>
        <p:spPr>
          <a:xfrm>
            <a:off x="4534388" y="746360"/>
            <a:ext cx="1156489" cy="5366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3471" y="1826029"/>
            <a:ext cx="3111111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BEFORE</a:t>
            </a:r>
          </a:p>
          <a:p>
            <a:r>
              <a:rPr lang="en-US" altLang="ko-KR" sz="3200" dirty="0" smtClean="0">
                <a:solidFill>
                  <a:srgbClr val="D91833"/>
                </a:solidFill>
              </a:rPr>
              <a:t>&amp;</a:t>
            </a:r>
          </a:p>
          <a:p>
            <a:r>
              <a:rPr lang="en-US" altLang="ko-KR" sz="3200" dirty="0" smtClean="0">
                <a:solidFill>
                  <a:srgbClr val="D91833"/>
                </a:solidFill>
              </a:rPr>
              <a:t>AFTER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8048" y="242013"/>
            <a:ext cx="1924563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벤치마킹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085" y="119444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3200" dirty="0" smtClean="0">
                <a:solidFill>
                  <a:schemeClr val="tx1"/>
                </a:solidFill>
              </a:rPr>
              <a:t>: HOME &amp; AWAY</a:t>
            </a:r>
          </a:p>
        </p:txBody>
      </p:sp>
      <p:pic>
        <p:nvPicPr>
          <p:cNvPr id="5122" name="Picture 2" descr="https://lh7-us.googleusercontent.com/46nMVTviV9sRl7rP3Hkc2XktygDEiIPl3aLj__3WEUkPi1jd0Q1l8bBiMXl-xPlIq-AzIIVI1N_kcVgTPbGS448y81jUEKvXoSzTXgggUxe5TrI3tJkfOSdun_0Jp5K8xnwLcZ7EjXxoSQOFOdM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7" y="1939650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us.googleusercontent.com/QDGvFFxHuK6gjDw-2nMXw4LyyO_X5WjiRi027aucCu7x91IcQKCwMzNosEXRwUCijuJLFuIk8eH_FVClaECiJ-XCeXLfZiQku6RrJM7SY85hlY-mF-PRBWM1s2HlDRqSOppIRPfv6hi6-MiO79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20" y="1898918"/>
            <a:ext cx="4422775" cy="38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1332" y="5534587"/>
            <a:ext cx="30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위치</a:t>
            </a: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&gt; STATS  &gt;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48888" y="247136"/>
            <a:ext cx="4871484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가시성 </a:t>
            </a:r>
            <a:r>
              <a:rPr lang="en-US" altLang="ko-KR" sz="3200" dirty="0" smtClean="0">
                <a:solidFill>
                  <a:schemeClr val="tx1"/>
                </a:solidFill>
              </a:rPr>
              <a:t>: HOME &amp; AWAY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5128" y="5932744"/>
            <a:ext cx="496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경기장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구분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HOME &amp; AWAY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따른 예매하기 버튼 색상 구분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170" name="Picture 2" descr="https://lh7-us.googleusercontent.com/4fulTjbIRSEiWsYUrdhbFBfg2BGHOIpf38aLi1hfITSkoSoUSbodqXcbfzrloquoLZ0ksr_s4Zb8LtWP2OI1317O1HCsvjgPs2CAwg3dQAYtRCAo8YqVaNSAWsOASacD2_YHQ05TywVUQqaAFFA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60" y="2521602"/>
            <a:ext cx="4493756" cy="322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7-us.googleusercontent.com/br9AvEAj3YYPmBGCz6jNylsSsrGdiYC3iR_LL6Qc-2EX-JOCq6DIys9ciAlm7d9k6E848TqEoQkrp5HBzWO5URLcCvL2pNPL1IUhnlzTqZRFthPv-j3eprk8AzD1kz12-Z49yafZeRN8Y40otwk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46" y="2416248"/>
            <a:ext cx="4331369" cy="319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7642096" y="1732546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42349" y="189290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937760" y="3532909"/>
            <a:ext cx="897775" cy="2269375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00329" y="3532909"/>
            <a:ext cx="897775" cy="2269375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66351" y="3177817"/>
            <a:ext cx="1351995" cy="2660122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66098" y="3223889"/>
            <a:ext cx="1351995" cy="2660122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5400000">
            <a:off x="9220381" y="2591199"/>
            <a:ext cx="577661" cy="1522732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50808" y="668244"/>
            <a:ext cx="496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CSS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및 기능 추가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70564" cy="367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rgbClr val="D91833">
                    <a:alpha val="40000"/>
                  </a:srgbClr>
                </a:solidFill>
              </a:rPr>
              <a:t>1</a:t>
            </a:r>
            <a:endParaRPr lang="ko-KR" altLang="en-US" sz="16600" b="1" dirty="0">
              <a:solidFill>
                <a:srgbClr val="D91833">
                  <a:alpha val="40000"/>
                </a:srgb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3284" y="3304062"/>
            <a:ext cx="4962579" cy="1444401"/>
            <a:chOff x="5823284" y="3304062"/>
            <a:chExt cx="4962579" cy="1444401"/>
          </a:xfrm>
        </p:grpSpPr>
        <p:sp>
          <p:nvSpPr>
            <p:cNvPr id="6" name="직사각형 5"/>
            <p:cNvSpPr/>
            <p:nvPr/>
          </p:nvSpPr>
          <p:spPr>
            <a:xfrm>
              <a:off x="5823284" y="4635028"/>
              <a:ext cx="4962579" cy="113435"/>
            </a:xfrm>
            <a:prstGeom prst="rect">
              <a:avLst/>
            </a:prstGeom>
            <a:solidFill>
              <a:srgbClr val="D9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993" y="3304062"/>
              <a:ext cx="3844869" cy="1311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 spc="600">
                  <a:solidFill>
                    <a:srgbClr val="9A1D2E"/>
                  </a:solidFill>
                  <a:latin typeface="강원교육모두 Bold" panose="02020603020101020101" pitchFamily="18" charset="-127"/>
                  <a:ea typeface="강원교육모두 Bold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dirty="0" smtClean="0">
                  <a:solidFill>
                    <a:srgbClr val="D91833"/>
                  </a:solidFill>
                </a:rPr>
                <a:t>1</a:t>
              </a:r>
              <a:r>
                <a:rPr lang="ko-KR" altLang="en-US" dirty="0" smtClean="0">
                  <a:solidFill>
                    <a:srgbClr val="D91833"/>
                  </a:solidFill>
                </a:rPr>
                <a:t>조</a:t>
              </a:r>
              <a:endParaRPr lang="ko-KR" altLang="en-US" dirty="0">
                <a:solidFill>
                  <a:srgbClr val="D91833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49553" y="5004971"/>
            <a:ext cx="1300019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조원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소개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업무 분담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가독성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모바일 뷰 </a:t>
            </a:r>
            <a:r>
              <a:rPr lang="en-US" altLang="ko-KR" sz="3200" dirty="0" smtClean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5127" y="5932744"/>
            <a:ext cx="68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 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남자부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여자부 선택 영역 확대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영역 색상 구분 및 상세 조건 영역 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 구분 영역과 결과 영역을 새로 정렬 하여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중점 콘텐츠 작성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42096" y="1732546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42349" y="189290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194" name="Picture 2" descr="https://lh7-us.googleusercontent.com/9hdppJqB8jrJUJ0__gDHIVCMHxnMt3MTGY14BIkxM5B5pJVk48Vz9tIdZLAJMkZs04HRDOUA917by_pXjbX9EONejrC8i2B3uo5ljbp-CHqgFCk961qcFqqD8GOrFZvdlrOdLP5-h6dz8O6IAKs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43" y="2496654"/>
            <a:ext cx="1781746" cy="32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7-us.googleusercontent.com/dXAiHHlviXWgRCXUCnPwIDpWmt3tAnzRUa6YnCsj8F-Q71ur0G_tlrCzADxj6-Skx2wYXni6SkQbqmJ-MfAU6Xdt7LQJiyRLwTJ4Pdb-dkBff5e61lW36gfDaElPxFqjjshcYUKGs7DMIM6pjhI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77" y="2527328"/>
            <a:ext cx="1903397" cy="331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7-us.googleusercontent.com/biFX4AlSX14YLjW2AQgoVPoTAsAGrzG7VrtHhSurVT8seQERRJ7IWk0fJVgBzpx2kAGia-GTKuenQJJcAD0D4ZXSjWCCFoV8GduvMMiXX374apt5dU023pAiix9KguVNBjUzZ6ThFXHeB__eIGE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20" y="2626064"/>
            <a:ext cx="2056020" cy="329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h7-us.googleusercontent.com/t8cKhGX-TXxvH1B2e64dTsU8HyGDKqZWrRgetDgrkqOeU1USeiuPvRn6CS604Bj_3VHzdLbvqnesty8CRZLP33Ic1vTjng3LYXLUjQcZFhpBtgaL-R7lpdglUPLqQgGR619d2CZi5eruKJFxuno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13" y="2544027"/>
            <a:ext cx="2034064" cy="33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 rot="5400000">
            <a:off x="1793947" y="2345056"/>
            <a:ext cx="507498" cy="810694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rot="5400000">
            <a:off x="7853322" y="1894125"/>
            <a:ext cx="615899" cy="212713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5400000">
            <a:off x="2336252" y="3533094"/>
            <a:ext cx="516526" cy="207230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 rot="5400000">
            <a:off x="7573508" y="4283266"/>
            <a:ext cx="1259578" cy="2326032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3907" y="-68730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기능 추가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8404" y="6035594"/>
            <a:ext cx="68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 내릴 때 컨텐츠 내용을 가려 방해가 되어 스크롤 탑일 때만 생기고 스크롤 내리면 없어지는 기능을 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main_expl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4071" y="1159090"/>
            <a:ext cx="6970248" cy="2040250"/>
          </a:xfrm>
          <a:prstGeom prst="rect">
            <a:avLst/>
          </a:prstGeom>
        </p:spPr>
      </p:pic>
      <p:pic>
        <p:nvPicPr>
          <p:cNvPr id="5" name="main_explain_chan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5106" y="3659706"/>
            <a:ext cx="6949083" cy="19155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rot="5400000">
            <a:off x="4661383" y="142691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4712883" y="2715685"/>
            <a:ext cx="983913" cy="2465293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가독성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모바일 잘린 부분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8757" y="5527546"/>
            <a:ext cx="541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 일 때 컨텐츠가 슬라이드인데 잘린 것처럼 보여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제일 최근 결과만 보이는 것으로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60600" y="1204535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9" y="1789724"/>
            <a:ext cx="2498986" cy="28831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55" y="1842332"/>
            <a:ext cx="2663592" cy="339316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 rot="5400000">
            <a:off x="1109223" y="2490324"/>
            <a:ext cx="3162170" cy="1292897"/>
          </a:xfrm>
          <a:prstGeom prst="roundRect">
            <a:avLst/>
          </a:prstGeom>
          <a:noFill/>
          <a:ln w="63500">
            <a:solidFill>
              <a:srgbClr val="D8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11400377" y="3378819"/>
            <a:ext cx="578499" cy="32018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8" y="1842332"/>
            <a:ext cx="3641174" cy="2048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62" y="4300542"/>
            <a:ext cx="3658936" cy="21669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가독성</a:t>
            </a:r>
            <a:r>
              <a:rPr lang="ko-KR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설명 추가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166009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 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배구를 잘 모르는 사람도 알 수 있게 로고 옆에 팀 이름 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12" y="1942068"/>
            <a:ext cx="3930034" cy="37563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91" y="1942068"/>
            <a:ext cx="3898028" cy="37770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맞춰 스크롤 색 변경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스크롤이 없어도 되는 부분 스크롤 삭제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4" y="1956142"/>
            <a:ext cx="2809615" cy="2666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79" y="1880020"/>
            <a:ext cx="2745026" cy="28188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43" y="2340456"/>
            <a:ext cx="2474684" cy="3732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27" y="2340456"/>
            <a:ext cx="2495395" cy="37322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사이즈에 맞춰 컨텐츠 수 줄여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높이기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5" y="2021397"/>
            <a:ext cx="5044737" cy="35871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08" y="2107785"/>
            <a:ext cx="4897359" cy="17598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9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빈 공간 없애고 테이블 크기를 늘려 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5" y="1941259"/>
            <a:ext cx="4852307" cy="3212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19" y="1951774"/>
            <a:ext cx="4893958" cy="3285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사이즈일 때 컨텐츠 사이즈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46" y="1830525"/>
            <a:ext cx="2485323" cy="38861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138" y="1937059"/>
            <a:ext cx="1967356" cy="3779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29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폰트 사이즈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다른 페이지와 같은 폰트 사이즈로 변경해 통일성과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높임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8" y="2182672"/>
            <a:ext cx="4850735" cy="26412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41" y="2281417"/>
            <a:ext cx="5588330" cy="24079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톤앤매너</a:t>
            </a:r>
            <a:r>
              <a:rPr lang="ko-KR" altLang="en-US" sz="3200" dirty="0" smtClean="0">
                <a:solidFill>
                  <a:schemeClr val="tx1"/>
                </a:solidFill>
              </a:rPr>
              <a:t> 맞춤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127" y="6072700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톤에 맞는 색상으로 바꿔 통일성을 높이고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톤앤매너를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맞춤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6" y="1860182"/>
            <a:ext cx="2324237" cy="37042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92" y="1860182"/>
            <a:ext cx="2361742" cy="37042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10" y="4964729"/>
            <a:ext cx="3142278" cy="7270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08" y="4870663"/>
            <a:ext cx="3157532" cy="9152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78" y="2347629"/>
            <a:ext cx="3003258" cy="19130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34" y="2350836"/>
            <a:ext cx="3079612" cy="1908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19560" y="17278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solidFill>
                  <a:srgbClr val="D91833"/>
                </a:solidFill>
              </a:rPr>
              <a:t>업무 분담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0845" y="3092991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17959" y="3092992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49402" y="3092993"/>
            <a:ext cx="2286000" cy="281783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D91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19559" y="8313"/>
            <a:ext cx="2552882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D91833"/>
                </a:solidFill>
              </a:rPr>
              <a:t>조원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00" y="1700186"/>
            <a:ext cx="1668718" cy="1668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77" y="1853763"/>
            <a:ext cx="1488246" cy="148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2" y="1803209"/>
            <a:ext cx="1565695" cy="1565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0932" y="3534315"/>
            <a:ext cx="7444539" cy="923330"/>
            <a:chOff x="2340932" y="3623965"/>
            <a:chExt cx="74445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340932" y="3623965"/>
              <a:ext cx="1240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임수한</a:t>
              </a:r>
              <a:endParaRPr lang="en-US" altLang="ko-KR" dirty="0"/>
            </a:p>
            <a:p>
              <a:pPr algn="ctr"/>
              <a:endParaRPr lang="en-US" altLang="ko-KR" dirty="0">
                <a:latin typeface="+mn-lt"/>
                <a:ea typeface="+mn-ea"/>
              </a:endParaRPr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endParaRPr lang="en-US" altLang="ko-K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919" y="3623965"/>
              <a:ext cx="1364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장보은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비실이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1014" y="3623965"/>
              <a:ext cx="1174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pPr algn="ctr"/>
              <a:r>
                <a:rPr lang="ko-KR" altLang="en-US" dirty="0" err="1"/>
                <a:t>고소현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별명 </a:t>
              </a:r>
              <a:r>
                <a:rPr lang="en-US" altLang="ko-KR" dirty="0"/>
                <a:t>: </a:t>
              </a:r>
              <a:r>
                <a:rPr lang="ko-KR" altLang="en-US" dirty="0" err="1" smtClean="0"/>
                <a:t>꼬소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2394" y="3553603"/>
            <a:ext cx="8023312" cy="2215991"/>
            <a:chOff x="2222394" y="3643253"/>
            <a:chExt cx="8023312" cy="2215991"/>
          </a:xfrm>
        </p:grpSpPr>
        <p:sp>
          <p:nvSpPr>
            <p:cNvPr id="15" name="TextBox 14"/>
            <p:cNvSpPr txBox="1"/>
            <p:nvPr/>
          </p:nvSpPr>
          <p:spPr>
            <a:xfrm>
              <a:off x="5289122" y="3674175"/>
              <a:ext cx="17677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CLUB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GAME (sub)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/>
                <a:t>최종 취합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2394" y="3754858"/>
              <a:ext cx="1690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STATS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TICKET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r>
                <a:rPr lang="en-US" altLang="ko-KR" dirty="0" smtClean="0"/>
                <a:t>- </a:t>
              </a: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구성</a:t>
              </a:r>
              <a:endParaRPr lang="en-US" altLang="ko-KR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45224" y="3643253"/>
              <a:ext cx="18004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강원교육모두 Bold" panose="02020603020101020101" pitchFamily="18" charset="-127"/>
                  <a:ea typeface="강원교육모두 Bold" panose="02020603020101020101" pitchFamily="18" charset="-127"/>
                </a:defRPr>
              </a:lvl1pPr>
            </a:lstStyle>
            <a:p>
              <a:r>
                <a:rPr lang="ko-KR" altLang="en-US" dirty="0" smtClean="0"/>
                <a:t>사이트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MAIN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TEAM (sub)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MEDIA (sub)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r>
                <a:rPr lang="en-US" altLang="ko-KR" dirty="0" smtClean="0"/>
                <a:t>PPT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PPT </a:t>
              </a:r>
              <a:r>
                <a:rPr lang="ko-KR" altLang="en-US" sz="1600" dirty="0" smtClean="0"/>
                <a:t>디자인</a:t>
              </a:r>
              <a:endParaRPr lang="en-US" altLang="ko-KR" sz="1600" dirty="0" smtClean="0"/>
            </a:p>
            <a:p>
              <a:pPr marL="285750" indent="-285750">
                <a:buFontTx/>
                <a:buChar char="-"/>
              </a:pPr>
              <a:r>
                <a:rPr lang="en-US" altLang="ko-KR" sz="1600" dirty="0" smtClean="0"/>
                <a:t>SWOT </a:t>
              </a:r>
              <a:r>
                <a:rPr lang="ko-KR" altLang="en-US" sz="1600" dirty="0" smtClean="0"/>
                <a:t>자료 분석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</a:rPr>
              <a:t>ㅇ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8404" y="6035594"/>
            <a:ext cx="689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겹치는 부분 삭제 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hover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효과로 사용자가 알 수 있게 함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50846" y="4561113"/>
            <a:ext cx="1640225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0846" y="2011684"/>
            <a:ext cx="1640225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1459095"/>
            <a:ext cx="6293768" cy="15883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27" y="3945247"/>
            <a:ext cx="6267296" cy="15618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3887" y="5616848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이미지 클릭하면 확대 기능 추가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81" y="2186129"/>
            <a:ext cx="5576310" cy="16089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07" y="4065555"/>
            <a:ext cx="4287387" cy="20599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0" y="2083960"/>
            <a:ext cx="5246334" cy="148664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335948" y="4726194"/>
            <a:ext cx="464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 안됨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3092335" y="5181620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109500" y="3365188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3887" y="5616848"/>
            <a:ext cx="358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변경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테이블로 만들어 리더기에 읽힘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15553" y="4330780"/>
            <a:ext cx="464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하나의 이미지 파일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리더기에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안읽힘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모바일에서 너무 작아서 읽기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힘듬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3092335" y="5181620"/>
            <a:ext cx="182880" cy="349134"/>
          </a:xfrm>
          <a:prstGeom prst="down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109500" y="3365188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7" y="2678771"/>
            <a:ext cx="5180215" cy="10122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68" y="2784475"/>
            <a:ext cx="4537604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869" y="-113675"/>
            <a:ext cx="2864500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CONCEPT</a:t>
            </a:r>
            <a:r>
              <a:rPr lang="ko-KR" altLang="en-US" sz="3200" dirty="0" smtClean="0">
                <a:solidFill>
                  <a:srgbClr val="D91833"/>
                </a:solidFill>
              </a:rPr>
              <a:t> </a:t>
            </a:r>
            <a:endParaRPr lang="en-US" altLang="ko-KR" sz="3200" dirty="0" smtClean="0">
              <a:solidFill>
                <a:srgbClr val="D918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741" y="328172"/>
            <a:ext cx="5416915" cy="70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디자인 변경 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9417" y="1204534"/>
            <a:ext cx="3739777" cy="439087"/>
          </a:xfrm>
          <a:prstGeom prst="roundRect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AFTER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66869" y="1204534"/>
            <a:ext cx="3739777" cy="439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BEFORE</a:t>
            </a:r>
            <a:endParaRPr lang="ko-KR" altLang="en-US" sz="20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0855" y="5666723"/>
            <a:ext cx="571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기존 사이트는 지도만 보이기 때문에 사용자가 이용하기 어려워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지도를 클릭하면 링크를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걸어두어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카카오맵으로 이동하게 변경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68" y="1746331"/>
            <a:ext cx="5049698" cy="23562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31" y="4330931"/>
            <a:ext cx="4254572" cy="2186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8" y="2303802"/>
            <a:ext cx="4505618" cy="2533612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5931159" y="3586253"/>
            <a:ext cx="329682" cy="279919"/>
          </a:xfrm>
          <a:prstGeom prst="rightArrow">
            <a:avLst/>
          </a:prstGeom>
          <a:solidFill>
            <a:srgbClr val="D8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solidFill>
                  <a:srgbClr val="D91833">
                    <a:alpha val="80000"/>
                  </a:srgbClr>
                </a:solidFill>
              </a:rPr>
              <a:t>3</a:t>
            </a:r>
            <a:endParaRPr lang="ko-KR" altLang="en-US" sz="8800" b="1" dirty="0">
              <a:solidFill>
                <a:srgbClr val="D91833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40" y="931342"/>
            <a:ext cx="13649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/>
                </a:solidFill>
              </a:rPr>
              <a:t>4</a:t>
            </a:r>
            <a:endParaRPr lang="ko-KR" altLang="en-US" sz="16600" b="1" dirty="0">
              <a:solidFill>
                <a:srgbClr val="D918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98182" y="3437335"/>
            <a:ext cx="3844869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D91833"/>
                </a:solidFill>
              </a:rPr>
              <a:t>마무리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8182" y="5088181"/>
            <a:ext cx="38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페르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5" y="2137943"/>
            <a:ext cx="3535785" cy="35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5222" y="2526966"/>
            <a:ext cx="9285316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4800" dirty="0" smtClean="0">
                <a:solidFill>
                  <a:srgbClr val="D91833"/>
                </a:solidFill>
              </a:rPr>
              <a:t>http://abcdefg.com</a:t>
            </a:r>
            <a:r>
              <a:rPr lang="ko-KR" altLang="en-US" sz="4800" dirty="0" smtClean="0">
                <a:solidFill>
                  <a:srgbClr val="D91833"/>
                </a:solidFill>
              </a:rPr>
              <a:t> </a:t>
            </a:r>
            <a:endParaRPr lang="en-US" altLang="ko-KR" sz="4800" dirty="0" smtClean="0">
              <a:solidFill>
                <a:srgbClr val="D91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036239" y="1487583"/>
            <a:ext cx="3732245" cy="3666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  <a:endParaRPr lang="ko-KR" altLang="en-US" sz="4400" dirty="0">
              <a:solidFill>
                <a:srgbClr val="D91833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5" y="2883214"/>
            <a:ext cx="875670" cy="8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23284" y="4635028"/>
            <a:ext cx="4962579" cy="113435"/>
          </a:xfrm>
          <a:prstGeom prst="rect">
            <a:avLst/>
          </a:prstGeom>
          <a:solidFill>
            <a:srgbClr val="D9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1418" y="1033519"/>
            <a:ext cx="11477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166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7" y="2055361"/>
            <a:ext cx="3694540" cy="3694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133" y="3487270"/>
            <a:ext cx="2965007" cy="107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D91833"/>
                </a:solidFill>
              </a:rPr>
              <a:t>SWOT </a:t>
            </a:r>
            <a:r>
              <a:rPr lang="ko-KR" altLang="en-US" dirty="0" smtClean="0">
                <a:solidFill>
                  <a:srgbClr val="D91833"/>
                </a:solidFill>
              </a:rPr>
              <a:t>분석</a:t>
            </a:r>
            <a:endParaRPr lang="ko-KR" altLang="en-US" dirty="0">
              <a:solidFill>
                <a:srgbClr val="D918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1436" y="4985021"/>
            <a:ext cx="35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현 사이트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경쟁사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네이버 스포츠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981" y="305781"/>
            <a:ext cx="1937659" cy="58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tx1"/>
                </a:solidFill>
              </a:rPr>
              <a:t>현 사이트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8" y="1089556"/>
            <a:ext cx="7256106" cy="211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447" y="3721232"/>
            <a:ext cx="3535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 </a:t>
            </a:r>
            <a:r>
              <a:rPr lang="en-US" altLang="ko-KR" sz="2000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REDSPARKS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- 1988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창단</a:t>
            </a:r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- 2005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프로 출범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대전광역시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-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충무체육관</a:t>
            </a:r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9" y="3647622"/>
            <a:ext cx="2352675" cy="5619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56379" y="4883345"/>
            <a:ext cx="3451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원래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공식홈페이지가 따로 존재하였지만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리뉴얼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프로배구연맹인 </a:t>
            </a:r>
            <a:r>
              <a:rPr lang="en-US" altLang="ko-KR" dirty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dirty="0" smtClean="0">
                <a:solidFill>
                  <a:srgbClr val="D91833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홈페이지 안으로 통합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되었다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8189" y="1921004"/>
            <a:ext cx="11118533" cy="4776114"/>
            <a:chOff x="588189" y="1921004"/>
            <a:chExt cx="11118533" cy="4776114"/>
          </a:xfrm>
        </p:grpSpPr>
        <p:grpSp>
          <p:nvGrpSpPr>
            <p:cNvPr id="12" name="그룹 11"/>
            <p:cNvGrpSpPr/>
            <p:nvPr/>
          </p:nvGrpSpPr>
          <p:grpSpPr>
            <a:xfrm>
              <a:off x="588189" y="1921004"/>
              <a:ext cx="1427584" cy="4776114"/>
              <a:chOff x="793102" y="2258008"/>
              <a:chExt cx="1119674" cy="3806890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793102" y="2258008"/>
                <a:ext cx="1119674" cy="3806890"/>
              </a:xfrm>
              <a:custGeom>
                <a:avLst/>
                <a:gdLst>
                  <a:gd name="connsiteX0" fmla="*/ 37322 w 1119674"/>
                  <a:gd name="connsiteY0" fmla="*/ 0 h 3806890"/>
                  <a:gd name="connsiteX1" fmla="*/ 0 w 1119674"/>
                  <a:gd name="connsiteY1" fmla="*/ 3023119 h 3806890"/>
                  <a:gd name="connsiteX2" fmla="*/ 363894 w 1119674"/>
                  <a:gd name="connsiteY2" fmla="*/ 3452327 h 3806890"/>
                  <a:gd name="connsiteX3" fmla="*/ 382555 w 1119674"/>
                  <a:gd name="connsiteY3" fmla="*/ 2360645 h 3806890"/>
                  <a:gd name="connsiteX4" fmla="*/ 671804 w 1119674"/>
                  <a:gd name="connsiteY4" fmla="*/ 2444621 h 3806890"/>
                  <a:gd name="connsiteX5" fmla="*/ 671804 w 1119674"/>
                  <a:gd name="connsiteY5" fmla="*/ 3564294 h 3806890"/>
                  <a:gd name="connsiteX6" fmla="*/ 923731 w 1119674"/>
                  <a:gd name="connsiteY6" fmla="*/ 3806890 h 3806890"/>
                  <a:gd name="connsiteX7" fmla="*/ 1007706 w 1119674"/>
                  <a:gd name="connsiteY7" fmla="*/ 2677886 h 3806890"/>
                  <a:gd name="connsiteX8" fmla="*/ 989045 w 1119674"/>
                  <a:gd name="connsiteY8" fmla="*/ 1884784 h 3806890"/>
                  <a:gd name="connsiteX9" fmla="*/ 429208 w 1119674"/>
                  <a:gd name="connsiteY9" fmla="*/ 1838131 h 3806890"/>
                  <a:gd name="connsiteX10" fmla="*/ 961053 w 1119674"/>
                  <a:gd name="connsiteY10" fmla="*/ 1623527 h 3806890"/>
                  <a:gd name="connsiteX11" fmla="*/ 1119674 w 1119674"/>
                  <a:gd name="connsiteY11" fmla="*/ 0 h 3806890"/>
                  <a:gd name="connsiteX12" fmla="*/ 37322 w 1119674"/>
                  <a:gd name="connsiteY12" fmla="*/ 0 h 38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74" h="3806890">
                    <a:moveTo>
                      <a:pt x="37322" y="0"/>
                    </a:moveTo>
                    <a:lnTo>
                      <a:pt x="0" y="3023119"/>
                    </a:lnTo>
                    <a:lnTo>
                      <a:pt x="363894" y="3452327"/>
                    </a:lnTo>
                    <a:lnTo>
                      <a:pt x="382555" y="2360645"/>
                    </a:lnTo>
                    <a:lnTo>
                      <a:pt x="671804" y="2444621"/>
                    </a:lnTo>
                    <a:lnTo>
                      <a:pt x="671804" y="3564294"/>
                    </a:lnTo>
                    <a:lnTo>
                      <a:pt x="923731" y="3806890"/>
                    </a:lnTo>
                    <a:lnTo>
                      <a:pt x="1007706" y="2677886"/>
                    </a:lnTo>
                    <a:lnTo>
                      <a:pt x="989045" y="1884784"/>
                    </a:lnTo>
                    <a:lnTo>
                      <a:pt x="429208" y="1838131"/>
                    </a:lnTo>
                    <a:lnTo>
                      <a:pt x="961053" y="1623527"/>
                    </a:lnTo>
                    <a:lnTo>
                      <a:pt x="1119674" y="0"/>
                    </a:lnTo>
                    <a:lnTo>
                      <a:pt x="37322" y="0"/>
                    </a:lnTo>
                    <a:close/>
                  </a:path>
                </a:pathLst>
              </a:custGeom>
              <a:solidFill>
                <a:srgbClr val="D91833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56996" y="2696547"/>
                <a:ext cx="335902" cy="503853"/>
              </a:xfrm>
              <a:custGeom>
                <a:avLst/>
                <a:gdLst>
                  <a:gd name="connsiteX0" fmla="*/ 18661 w 335902"/>
                  <a:gd name="connsiteY0" fmla="*/ 0 h 503853"/>
                  <a:gd name="connsiteX1" fmla="*/ 0 w 335902"/>
                  <a:gd name="connsiteY1" fmla="*/ 475861 h 503853"/>
                  <a:gd name="connsiteX2" fmla="*/ 289249 w 335902"/>
                  <a:gd name="connsiteY2" fmla="*/ 503853 h 503853"/>
                  <a:gd name="connsiteX3" fmla="*/ 335902 w 335902"/>
                  <a:gd name="connsiteY3" fmla="*/ 18661 h 503853"/>
                  <a:gd name="connsiteX4" fmla="*/ 18661 w 335902"/>
                  <a:gd name="connsiteY4" fmla="*/ 0 h 50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902" h="503853">
                    <a:moveTo>
                      <a:pt x="18661" y="0"/>
                    </a:moveTo>
                    <a:lnTo>
                      <a:pt x="0" y="475861"/>
                    </a:lnTo>
                    <a:lnTo>
                      <a:pt x="289249" y="503853"/>
                    </a:lnTo>
                    <a:lnTo>
                      <a:pt x="335902" y="18661"/>
                    </a:lnTo>
                    <a:lnTo>
                      <a:pt x="18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10101857" y="1950098"/>
              <a:ext cx="1604865" cy="4747020"/>
            </a:xfrm>
            <a:custGeom>
              <a:avLst/>
              <a:gdLst>
                <a:gd name="connsiteX0" fmla="*/ 1240971 w 1268963"/>
                <a:gd name="connsiteY0" fmla="*/ 0 h 2668556"/>
                <a:gd name="connsiteX1" fmla="*/ 1250302 w 1268963"/>
                <a:gd name="connsiteY1" fmla="*/ 494523 h 2668556"/>
                <a:gd name="connsiteX2" fmla="*/ 905069 w 1268963"/>
                <a:gd name="connsiteY2" fmla="*/ 457200 h 2668556"/>
                <a:gd name="connsiteX3" fmla="*/ 905069 w 1268963"/>
                <a:gd name="connsiteY3" fmla="*/ 317241 h 2668556"/>
                <a:gd name="connsiteX4" fmla="*/ 597159 w 1268963"/>
                <a:gd name="connsiteY4" fmla="*/ 307911 h 2668556"/>
                <a:gd name="connsiteX5" fmla="*/ 615820 w 1268963"/>
                <a:gd name="connsiteY5" fmla="*/ 559837 h 2668556"/>
                <a:gd name="connsiteX6" fmla="*/ 1240971 w 1268963"/>
                <a:gd name="connsiteY6" fmla="*/ 699796 h 2668556"/>
                <a:gd name="connsiteX7" fmla="*/ 1268963 w 1268963"/>
                <a:gd name="connsiteY7" fmla="*/ 1567543 h 2668556"/>
                <a:gd name="connsiteX8" fmla="*/ 167951 w 1268963"/>
                <a:gd name="connsiteY8" fmla="*/ 2668556 h 2668556"/>
                <a:gd name="connsiteX9" fmla="*/ 65314 w 1268963"/>
                <a:gd name="connsiteY9" fmla="*/ 1110343 h 2668556"/>
                <a:gd name="connsiteX10" fmla="*/ 391886 w 1268963"/>
                <a:gd name="connsiteY10" fmla="*/ 1054360 h 2668556"/>
                <a:gd name="connsiteX11" fmla="*/ 419878 w 1268963"/>
                <a:gd name="connsiteY11" fmla="*/ 1931437 h 2668556"/>
                <a:gd name="connsiteX12" fmla="*/ 877078 w 1268963"/>
                <a:gd name="connsiteY12" fmla="*/ 1558213 h 2668556"/>
                <a:gd name="connsiteX13" fmla="*/ 783771 w 1268963"/>
                <a:gd name="connsiteY13" fmla="*/ 905070 h 2668556"/>
                <a:gd name="connsiteX14" fmla="*/ 46653 w 1268963"/>
                <a:gd name="connsiteY14" fmla="*/ 727788 h 2668556"/>
                <a:gd name="connsiteX15" fmla="*/ 0 w 1268963"/>
                <a:gd name="connsiteY15" fmla="*/ 9331 h 2668556"/>
                <a:gd name="connsiteX16" fmla="*/ 1240971 w 1268963"/>
                <a:gd name="connsiteY16" fmla="*/ 0 h 266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8963" h="2668556">
                  <a:moveTo>
                    <a:pt x="1240971" y="0"/>
                  </a:moveTo>
                  <a:lnTo>
                    <a:pt x="1250302" y="494523"/>
                  </a:lnTo>
                  <a:lnTo>
                    <a:pt x="905069" y="457200"/>
                  </a:lnTo>
                  <a:lnTo>
                    <a:pt x="905069" y="317241"/>
                  </a:lnTo>
                  <a:lnTo>
                    <a:pt x="597159" y="307911"/>
                  </a:lnTo>
                  <a:lnTo>
                    <a:pt x="615820" y="559837"/>
                  </a:lnTo>
                  <a:lnTo>
                    <a:pt x="1240971" y="699796"/>
                  </a:lnTo>
                  <a:lnTo>
                    <a:pt x="1268963" y="1567543"/>
                  </a:lnTo>
                  <a:lnTo>
                    <a:pt x="167951" y="2668556"/>
                  </a:lnTo>
                  <a:lnTo>
                    <a:pt x="65314" y="1110343"/>
                  </a:lnTo>
                  <a:lnTo>
                    <a:pt x="391886" y="1054360"/>
                  </a:lnTo>
                  <a:lnTo>
                    <a:pt x="419878" y="1931437"/>
                  </a:lnTo>
                  <a:lnTo>
                    <a:pt x="877078" y="1558213"/>
                  </a:lnTo>
                  <a:lnTo>
                    <a:pt x="783771" y="905070"/>
                  </a:lnTo>
                  <a:lnTo>
                    <a:pt x="46653" y="727788"/>
                  </a:lnTo>
                  <a:lnTo>
                    <a:pt x="0" y="9331"/>
                  </a:lnTo>
                  <a:lnTo>
                    <a:pt x="1240971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272977782"/>
              </p:ext>
            </p:extLst>
          </p:nvPr>
        </p:nvGraphicFramePr>
        <p:xfrm>
          <a:off x="881332" y="1324854"/>
          <a:ext cx="1042436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60000"/>
                  </a:srgbClr>
                </a:solidFill>
              </a:rPr>
              <a:t>2</a:t>
            </a:r>
            <a:endParaRPr lang="ko-KR" altLang="en-US" sz="8800" b="1" dirty="0">
              <a:solidFill>
                <a:srgbClr val="D91833">
                  <a:alpha val="6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0602" y="313219"/>
            <a:ext cx="2780852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tx1"/>
                </a:solidFill>
              </a:rPr>
              <a:t>정관장 </a:t>
            </a:r>
            <a:r>
              <a:rPr lang="en-US" altLang="ko-KR" sz="3200" dirty="0" smtClean="0">
                <a:solidFill>
                  <a:schemeClr val="tx1"/>
                </a:solidFill>
              </a:rPr>
              <a:t>REDSPARKS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8709" y="1036494"/>
            <a:ext cx="8503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S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28211" y="3144253"/>
            <a:ext cx="66895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자료가 방대하여 다양한 팀과 비교가 쉽다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구매는 무조건 한국배구연맹 사이트 이용해야한다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배구에 관심이 많은 사용자에게 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55304" y="1159604"/>
            <a:ext cx="1095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D91833">
                    <a:alpha val="50000"/>
                  </a:srgbClr>
                </a:solidFill>
              </a:rPr>
              <a:t>W</a:t>
            </a:r>
            <a:endParaRPr lang="ko-KR" altLang="en-US" sz="72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0086" y="5403219"/>
            <a:ext cx="85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D91833">
                    <a:alpha val="50000"/>
                  </a:srgbClr>
                </a:solidFill>
              </a:rPr>
              <a:t>O</a:t>
            </a:r>
            <a:endParaRPr lang="ko-KR" altLang="en-US" sz="80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57939" y="5420082"/>
            <a:ext cx="85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D91833">
                    <a:alpha val="50000"/>
                  </a:srgbClr>
                </a:solidFill>
              </a:rPr>
              <a:t>T</a:t>
            </a:r>
            <a:endParaRPr lang="ko-KR" altLang="en-US" sz="8000" b="1" dirty="0">
              <a:solidFill>
                <a:srgbClr val="D91833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3747" y="914400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W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8211" y="3144253"/>
            <a:ext cx="6689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정보가 많아 </a:t>
            </a:r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가독성이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떨어진다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정보가 많아 강조해야 할 부분을 확인하기 어렵다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사이트가 무거워 로딩이 오래 걸린다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통합사이트에 들어가 있어 다른 팀들과의 구성이 똑같아 아쉽다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9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3732" y="426496"/>
            <a:ext cx="3705726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spc="600">
                <a:solidFill>
                  <a:srgbClr val="9A1D2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rgbClr val="D91833"/>
                </a:solidFill>
              </a:rPr>
              <a:t>SWOT</a:t>
            </a:r>
            <a:endParaRPr lang="ko-KR" altLang="en-US" sz="3200" dirty="0">
              <a:solidFill>
                <a:srgbClr val="D918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87787" y="875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D91833">
                    <a:alpha val="50000"/>
                  </a:srgbClr>
                </a:solidFill>
              </a:rPr>
              <a:t>O</a:t>
            </a:r>
            <a:endParaRPr lang="ko-KR" altLang="en-US" sz="8800" b="1" dirty="0">
              <a:solidFill>
                <a:srgbClr val="D91833">
                  <a:alpha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8211" y="3144253"/>
            <a:ext cx="6689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개인화 된 콘텐츠를 제공할 수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티켓 구매를 위해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방문해야 한다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응원 팀 상품을 사기 위해서 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KOVO 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사이트에 방문해야 한다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endParaRPr lang="en-US" altLang="ko-KR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정관장만을</a:t>
            </a:r>
            <a:r>
              <a:rPr lang="ko-KR" altLang="en-US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위한 컨텐츠를 추가할 수 있다</a:t>
            </a:r>
            <a:r>
              <a:rPr lang="en-US" altLang="ko-KR" sz="20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2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57" y="-113675"/>
            <a:ext cx="1185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rgbClr val="D91833">
                    <a:alpha val="60000"/>
                  </a:srgbClr>
                </a:solidFill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4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912</Words>
  <Application>Microsoft Office PowerPoint</Application>
  <PresentationFormat>와이드스크린</PresentationFormat>
  <Paragraphs>339</Paragraphs>
  <Slides>46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강원교육모두 Bold</vt:lpstr>
      <vt:lpstr>강원교육모두 Light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78</cp:revision>
  <dcterms:created xsi:type="dcterms:W3CDTF">2023-12-18T03:07:59Z</dcterms:created>
  <dcterms:modified xsi:type="dcterms:W3CDTF">2023-12-26T08:10:35Z</dcterms:modified>
</cp:coreProperties>
</file>